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305" r:id="rId2"/>
    <p:sldId id="256" r:id="rId3"/>
    <p:sldId id="307" r:id="rId4"/>
    <p:sldId id="306" r:id="rId5"/>
    <p:sldId id="309" r:id="rId6"/>
    <p:sldId id="312" r:id="rId7"/>
    <p:sldId id="310" r:id="rId8"/>
    <p:sldId id="311" r:id="rId9"/>
    <p:sldId id="314" r:id="rId10"/>
    <p:sldId id="315" r:id="rId11"/>
    <p:sldId id="316" r:id="rId12"/>
    <p:sldId id="313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54" r:id="rId49"/>
    <p:sldId id="355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65" r:id="rId61"/>
    <p:sldId id="366" r:id="rId62"/>
    <p:sldId id="367" r:id="rId63"/>
    <p:sldId id="368" r:id="rId64"/>
    <p:sldId id="369" r:id="rId65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7" autoAdjust="0"/>
    <p:restoredTop sz="94660"/>
  </p:normalViewPr>
  <p:slideViewPr>
    <p:cSldViewPr>
      <p:cViewPr varScale="1">
        <p:scale>
          <a:sx n="84" d="100"/>
          <a:sy n="84" d="100"/>
        </p:scale>
        <p:origin x="739" y="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1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/>
            </a:lvl1pPr>
          </a:lstStyle>
          <a:p>
            <a:fld id="{EB6ADCD8-82A9-4D12-9C35-54ADBD08BB99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1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/>
            </a:lvl1pPr>
          </a:lstStyle>
          <a:p>
            <a:fld id="{79450C4C-3C67-4351-8DB6-C705FC217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63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1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/>
            </a:lvl1pPr>
          </a:lstStyle>
          <a:p>
            <a:fld id="{DCED4E22-CBE1-4433-87AC-A1C7D7D0FD88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8500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7" tIns="46219" rIns="92437" bIns="462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1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/>
            </a:lvl1pPr>
          </a:lstStyle>
          <a:p>
            <a:fld id="{254140A8-D567-4E48-AF1F-1CDDB7CF6A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7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481D-C3A7-487C-9A96-C44054934A92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1347A-C477-4C7B-92CF-3B089A5C0E9C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AC1D-80D7-4445-A248-C74893210823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7A63-052E-4ED0-9560-9A41722A744E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040DF-0AF9-487E-86CC-16168D1155F9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51B9-D2F9-4D7F-96F8-9F94C544EE1A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410D-59B2-40B7-BD43-A90B58A5DA12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BF6A-EE1A-4C98-99BA-A74C6901343E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1A040-2C75-48D5-ABA2-8838CC4C666E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FC7F-F10C-4820-A2E7-848880292FF9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076F-74D0-4BC3-AC18-09521E1E9E59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B25AE-E774-4B5F-B69C-C2CD14FA9DFC}" type="datetime1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7C22D-35D9-43C1-B48C-CF6874E4C9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8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indent="-91440" algn="ctr">
              <a:spcBef>
                <a:spcPts val="0"/>
              </a:spcBef>
              <a:buNone/>
            </a:pPr>
            <a:endParaRPr lang="en-US" sz="4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indent="-91440" algn="ctr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Machine Learning</a:t>
            </a:r>
            <a:endParaRPr lang="en-US" sz="4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indent="-91440" algn="ctr">
              <a:spcBef>
                <a:spcPts val="0"/>
              </a:spcBef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Lecture - 2</a:t>
            </a:r>
          </a:p>
          <a:p>
            <a:pPr indent="-91440" algn="ctr">
              <a:spcBef>
                <a:spcPts val="0"/>
              </a:spcBef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indent="-91440" algn="ctr">
              <a:spcBef>
                <a:spcPts val="0"/>
              </a:spcBef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Muhammad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Affan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Alim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indent="-91440" algn="ctr">
              <a:spcBef>
                <a:spcPts val="0"/>
              </a:spcBef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6371"/>
            <a:ext cx="12192000" cy="511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" y="-5355"/>
            <a:ext cx="12192000" cy="1060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Example (2/7) 	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This an example of supervised learning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87" y="1021464"/>
            <a:ext cx="110585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2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Example (3/7) 	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:\Teaching Subject\Machine Learning\Andrew Ng\Machine_learning_complete\Machine_learning_complete\01_02_Introduction_regression_analysis_and_gr_files\Image [6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0598"/>
            <a:ext cx="7464730" cy="301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7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Example (4/7)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Training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set (this is your data set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l"/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Notation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(used throughout the course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l"/>
            <a:endParaRPr lang="en-US" sz="1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m = number of training examples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x's = input variable "target" variables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y's = output variable target example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(x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y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- single training example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(x</a:t>
            </a:r>
            <a:r>
              <a:rPr lang="en-US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y</a:t>
            </a:r>
            <a:r>
              <a:rPr lang="en-US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- specific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example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(i</a:t>
            </a:r>
            <a:r>
              <a:rPr lang="en-US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training example)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is index to training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Example (5/7)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is a function which maps x’s to y’s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809" y="840708"/>
            <a:ext cx="5873991" cy="477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8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Example (6/7)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3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With </a:t>
            </a:r>
            <a:r>
              <a:rPr lang="en-US" sz="35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our training set defined - how do we used it?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Take training set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Pass into a learning algorithm 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Algorithm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outputs a function (denoted h ) (</a:t>
            </a:r>
            <a:r>
              <a:rPr lang="en-US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= hypothesis)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This function takes an input (e.g. size of new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house)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Tries </a:t>
            </a: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 output the estimated value of 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</a:t>
            </a:r>
          </a:p>
          <a:p>
            <a:pPr lvl="2" algn="l"/>
            <a:endParaRPr lang="en-US" sz="2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Example (7/7)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 fontScale="40000" lnSpcReduction="20000"/>
          </a:bodyPr>
          <a:lstStyle/>
          <a:p>
            <a:pPr marL="231775" indent="-231775" algn="l">
              <a:buFont typeface="Arial" panose="020B0604020202020204" pitchFamily="34" charset="0"/>
              <a:buChar char="•"/>
            </a:pPr>
            <a:r>
              <a:rPr lang="en-US" sz="8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How </a:t>
            </a:r>
            <a:r>
              <a:rPr lang="en-US" sz="8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do we represent hypothesis </a:t>
            </a:r>
            <a:r>
              <a:rPr lang="en-US" sz="86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8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7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Going to present h as;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74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74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7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(x) = θ</a:t>
            </a:r>
            <a:r>
              <a:rPr lang="en-US" sz="74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7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+ θ</a:t>
            </a:r>
            <a:r>
              <a:rPr lang="en-US" sz="74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7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68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6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(x) (shorthand</a:t>
            </a:r>
            <a:r>
              <a:rPr lang="en-US" sz="6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0" lvl="2" algn="l"/>
            <a:endParaRPr lang="en-US" sz="35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2" algn="l"/>
            <a:endParaRPr lang="en-US" sz="35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31775" lvl="2" indent="-231775" algn="l">
              <a:buFont typeface="Arial" panose="020B0604020202020204" pitchFamily="34" charset="0"/>
              <a:buChar char="•"/>
            </a:pPr>
            <a:r>
              <a:rPr lang="en-US" sz="6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What </a:t>
            </a:r>
            <a:r>
              <a:rPr lang="en-US" sz="67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does this mean?</a:t>
            </a:r>
          </a:p>
          <a:p>
            <a:pPr marL="231775" lvl="2" indent="-220663" algn="l">
              <a:buFont typeface="Arial" panose="020B0604020202020204" pitchFamily="34" charset="0"/>
              <a:buChar char="•"/>
            </a:pPr>
            <a:r>
              <a:rPr lang="en-US" sz="67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Means Y is a linear function of x!</a:t>
            </a:r>
          </a:p>
          <a:p>
            <a:pPr marL="231775" lvl="2" indent="-231775" algn="l">
              <a:buFont typeface="Arial" panose="020B0604020202020204" pitchFamily="34" charset="0"/>
              <a:buChar char="•"/>
            </a:pPr>
            <a:r>
              <a:rPr lang="en-US" sz="6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67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6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7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are parameters</a:t>
            </a:r>
          </a:p>
          <a:p>
            <a:pPr lvl="2" indent="-231775" algn="l" defTabSz="509588">
              <a:buFont typeface="Arial" panose="020B0604020202020204" pitchFamily="34" charset="0"/>
              <a:buChar char="•"/>
            </a:pPr>
            <a:r>
              <a:rPr lang="en-US" sz="6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θ</a:t>
            </a:r>
            <a:r>
              <a:rPr lang="en-US" sz="67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6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7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is zero condition</a:t>
            </a:r>
          </a:p>
          <a:p>
            <a:pPr lvl="2" indent="-231775" algn="l" defTabSz="463550">
              <a:buFont typeface="Arial" panose="020B0604020202020204" pitchFamily="34" charset="0"/>
              <a:buChar char="•"/>
            </a:pPr>
            <a:r>
              <a:rPr lang="en-US" sz="6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 θ</a:t>
            </a:r>
            <a:r>
              <a:rPr lang="en-US" sz="67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6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7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is </a:t>
            </a:r>
            <a:r>
              <a:rPr lang="en-US" sz="6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gradient</a:t>
            </a:r>
          </a:p>
          <a:p>
            <a:pPr marL="682625" lvl="2" algn="l" defTabSz="463550"/>
            <a:endParaRPr lang="en-US" sz="4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25425" lvl="2" indent="-225425" algn="l">
              <a:buFont typeface="Arial" panose="020B0604020202020204" pitchFamily="34" charset="0"/>
              <a:buChar char="•"/>
            </a:pPr>
            <a:r>
              <a:rPr lang="en-US" sz="7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Linear </a:t>
            </a:r>
            <a:r>
              <a:rPr lang="en-US" sz="7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regression with one variable or univariate linear </a:t>
            </a:r>
            <a:r>
              <a:rPr lang="en-US" sz="7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regression</a:t>
            </a:r>
            <a:endParaRPr lang="en-US" sz="7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05" y="2362200"/>
            <a:ext cx="5563548" cy="22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(1/7)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(x) = 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+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</a:p>
          <a:p>
            <a:pPr marL="0" lvl="1" algn="l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cost function lets us figure out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how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 fit the best straight line to 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04813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our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Choosing values for 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(parameters)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E:\Teaching Subject\Machine Learning\Andrew Ng\Machine_learning_complete\Machine_learning_complete\01_02_Introduction_regression_analysis_and_gr_files\Image [6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98246"/>
            <a:ext cx="6062178" cy="24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8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(2/7)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3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50926"/>
            <a:ext cx="11887200" cy="515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0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(3/7</a:t>
            </a:r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(x) = 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+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26894"/>
            <a:ext cx="4295775" cy="3057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1870364"/>
            <a:ext cx="4343400" cy="31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(4/7</a:t>
            </a:r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Idea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Choose </a:t>
            </a:r>
            <a:r>
              <a:rPr lang="el-G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1,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l-G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 that </a:t>
            </a:r>
            <a:r>
              <a:rPr lang="en-US" sz="32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(x) is close to y for our training examples 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y)</a:t>
            </a:r>
          </a:p>
          <a:p>
            <a:pPr marL="0" lvl="1" algn="l" defTabSz="463550"/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 formalize this;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We want 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solve a minimization problem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Minimize (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(x) – y)</a:t>
            </a:r>
            <a:r>
              <a:rPr lang="en-US" sz="2800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3" indent="-457200" algn="l" defTabSz="4635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i.e. minimize the difference between h(x) and y for each/any/every example</a:t>
            </a: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Sum this over the training set</a:t>
            </a:r>
          </a:p>
          <a:p>
            <a:pPr marL="0" lvl="1" algn="l" defTabSz="463550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9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Learning Algorithm(Function)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algn="l"/>
            <a:r>
              <a:rPr lang="en-US" b="1" u="sng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Regression</a:t>
            </a:r>
          </a:p>
          <a:p>
            <a:pPr algn="l"/>
            <a:endParaRPr lang="en-U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Regression is a supervised learning problem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At given X and Y, we need to develop a model of linear regression which predict Y on new value of X</a:t>
            </a:r>
          </a:p>
          <a:p>
            <a:pPr algn="l"/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f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X 	     Y</a:t>
            </a:r>
          </a:p>
          <a:p>
            <a:pPr algn="l"/>
            <a:endParaRPr lang="en-US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 regression Y is continuous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36425" y="4449500"/>
            <a:ext cx="5334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</a:t>
            </a:r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(5/7</a:t>
            </a:r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Sum this over the training set</a:t>
            </a: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Minimize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squared different between predicted house price and actual house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881120"/>
            <a:ext cx="62484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(6/7</a:t>
            </a:r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Note:</a:t>
            </a: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(1/2)m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1/m - means we determine the average</a:t>
            </a: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(1/2)m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2 makes the math a bit easier, and doesn't change the constants we determine at all (i.e. half the smallest value is still the smallest value!)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(7/7</a:t>
            </a:r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More cleanly, this is a cost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function</a:t>
            </a: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Some time it is called </a:t>
            </a:r>
            <a:r>
              <a:rPr lang="en-US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squared error function</a:t>
            </a:r>
            <a:endParaRPr lang="en-US" i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701478"/>
            <a:ext cx="5715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Summary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i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990600"/>
            <a:ext cx="6086475" cy="53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9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3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Example (1/4)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0" lvl="1" algn="l" defTabSz="463550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	h</a:t>
            </a:r>
            <a:r>
              <a:rPr lang="el-GR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(x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									   J(</a:t>
            </a:r>
            <a:r>
              <a:rPr lang="el-G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 fixed </a:t>
            </a:r>
            <a:r>
              <a:rPr lang="el-G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this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is a function of x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  Function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 the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parameter </a:t>
            </a:r>
            <a:r>
              <a:rPr lang="el-G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19800" y="1143000"/>
            <a:ext cx="0" cy="480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82" y="2362200"/>
            <a:ext cx="4686300" cy="3638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850" y="2171156"/>
            <a:ext cx="5143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3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Example </a:t>
            </a:r>
            <a:r>
              <a:rPr lang="en-US" sz="3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(2/4</a:t>
            </a:r>
            <a:r>
              <a:rPr lang="en-US" sz="3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en-US" sz="38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0" lvl="1" algn="l" defTabSz="463550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	h</a:t>
            </a:r>
            <a:r>
              <a:rPr lang="el-GR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(x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									   J(</a:t>
            </a:r>
            <a:r>
              <a:rPr lang="el-G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 fixed </a:t>
            </a:r>
            <a:r>
              <a:rPr lang="el-G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this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is a function of x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  Function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 the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parameter </a:t>
            </a:r>
            <a:r>
              <a:rPr lang="el-G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19800" y="1143000"/>
            <a:ext cx="0" cy="480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7" y="2237831"/>
            <a:ext cx="5695950" cy="3933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264" y="2035818"/>
            <a:ext cx="51911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8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3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Example </a:t>
            </a:r>
            <a:r>
              <a:rPr lang="en-US" sz="3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(3/4</a:t>
            </a:r>
            <a:r>
              <a:rPr lang="en-US" sz="3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en-US" sz="38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0" lvl="1" algn="l" defTabSz="463550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If </a:t>
            </a:r>
            <a:r>
              <a:rPr lang="el-G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=1								(page number 13)</a:t>
            </a:r>
          </a:p>
          <a:p>
            <a:pPr marL="0" lvl="1" algn="l" defTabSz="463550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J(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= 0</a:t>
            </a: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If </a:t>
            </a:r>
            <a:r>
              <a:rPr lang="el-G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=0.5</a:t>
            </a:r>
          </a:p>
          <a:p>
            <a:pPr marL="0" lvl="1" algn="l" defTabSz="463550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J(0.5) = 0.58</a:t>
            </a: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If </a:t>
            </a:r>
            <a:r>
              <a:rPr lang="el-G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=0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J(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2.3</a:t>
            </a: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We can do for other values of </a:t>
            </a:r>
            <a:r>
              <a:rPr lang="el-GR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‘s</a:t>
            </a:r>
            <a:endParaRPr lang="en-US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3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3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Example </a:t>
            </a:r>
            <a:r>
              <a:rPr lang="en-US" sz="3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(4/4</a:t>
            </a:r>
            <a:r>
              <a:rPr lang="en-US" sz="3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en-US" sz="38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 lnSpcReduction="10000"/>
          </a:bodyPr>
          <a:lstStyle/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optimization objective for the learning algorithm is find the value of 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which minimizes J(θ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So, here 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 is the best value for 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940519"/>
            <a:ext cx="4572000" cy="37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</a:t>
            </a:r>
            <a:b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Two or more constants  (1/10)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Assume you're familiar with contour plots or contour figures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Using same cost function, hypothesis and goal as previously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It's OK to skip parts of this section if you don't understand 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contour plots</a:t>
            </a:r>
          </a:p>
          <a:p>
            <a:pPr marL="457200" lvl="2" algn="l" defTabSz="463550"/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Using our original complex 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hypothesis 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with two 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variables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 cost function is </a:t>
            </a:r>
          </a:p>
          <a:p>
            <a:pPr marL="914400" lvl="3" algn="l" defTabSz="463550"/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J(θ</a:t>
            </a:r>
            <a:r>
              <a:rPr lang="en-US" sz="28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θ</a:t>
            </a:r>
            <a:r>
              <a:rPr lang="en-US" sz="28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0" lvl="1" algn="l" defTabSz="463550"/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12954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38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</a:t>
            </a:r>
            <a:b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Two or more constants - Example (2/10)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 fontScale="92500" lnSpcReduction="10000"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Suppose </a:t>
            </a:r>
            <a:endParaRPr lang="en-US" sz="3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28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= 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50 and θ</a:t>
            </a: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0.06</a:t>
            </a:r>
          </a:p>
          <a:p>
            <a:pPr marL="457200" lvl="2" algn="l" defTabSz="463550"/>
            <a:endParaRPr 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Previously we plotted our cost function by 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plotting 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vs 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J(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0" lvl="1" algn="l" defTabSz="463550"/>
            <a:endParaRPr lang="en-US" sz="17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Now 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we have two parameters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Plot becomes a bit more complicated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Generates a 3D surface plot where axis are</a:t>
            </a:r>
          </a:p>
          <a:p>
            <a:pPr lvl="3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 = θ</a:t>
            </a:r>
            <a:r>
              <a:rPr lang="en-US" sz="28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3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Z = 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3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 = 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J(θ</a:t>
            </a: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θ</a:t>
            </a: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12954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95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Hierarches of Regression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Many types of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regression models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can be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used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8800"/>
            <a:ext cx="9144000" cy="38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</a:t>
            </a:r>
            <a:b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Two or more constants – Example (3/10) 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12954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73292"/>
            <a:ext cx="7749913" cy="49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6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</a:t>
            </a:r>
            <a:b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Two or more constants - Example (4/10)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5273676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Function of the parameters 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18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sz="1800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We can see that the height (y) indicates the value of the cost function, so find where y is at a minimum </a:t>
            </a:r>
            <a:endParaRPr lang="en-US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12954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E:\Teaching Subject\Machine Learning\Andrew Ng\Machine_learning_complete\Machine_learning_complete\01_02_Introduction_regression_analysis_and_gr_files\Image [14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99488"/>
            <a:ext cx="5202114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9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</a:t>
            </a:r>
            <a:b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Two or more constants - Example (5/10)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Instead of a surface plot we can use a </a:t>
            </a:r>
            <a:r>
              <a:rPr lang="en-US" sz="3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contour </a:t>
            </a:r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figures/plots</a:t>
            </a:r>
          </a:p>
          <a:p>
            <a:pPr marL="0" lvl="1" algn="l" defTabSz="463550"/>
            <a:endParaRPr lang="en-US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Set of ellipses in different 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colors</a:t>
            </a:r>
          </a:p>
          <a:p>
            <a:pPr marL="457200" lvl="2" algn="l" defTabSz="463550"/>
            <a:endParaRPr lang="en-US" sz="9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Each 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color 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is the same value of J(θ</a:t>
            </a:r>
            <a:r>
              <a:rPr lang="en-US" sz="28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θ</a:t>
            </a:r>
            <a:r>
              <a:rPr lang="en-US" sz="28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but obviously plot to different locations because θ</a:t>
            </a:r>
            <a:r>
              <a:rPr lang="en-US" sz="28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and θ</a:t>
            </a:r>
            <a:r>
              <a:rPr lang="en-US" sz="28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will 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vary</a:t>
            </a:r>
          </a:p>
          <a:p>
            <a:pPr marL="457200" lvl="2" algn="l" defTabSz="463550"/>
            <a:endParaRPr lang="en-US" sz="10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Imagine a bowl shape function coming out of the screen so the middle is the concentric circles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12954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</a:t>
            </a:r>
            <a:b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Two or more constants - Example (6/10)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12954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E:\Teaching Subject\Machine Learning\Andrew Ng\Machine_learning_complete\Machine_learning_complete\01_02_Introduction_regression_analysis_and_gr_files\Image [15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85417"/>
            <a:ext cx="5638800" cy="476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6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</a:t>
            </a:r>
            <a:b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Two or more constants – Example (7/10) 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Each point (like the red one above) represents a pair of parameter values for Ɵ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and Ɵ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Our example here put the values at</a:t>
            </a:r>
          </a:p>
          <a:p>
            <a:pPr lvl="3" indent="-457200" algn="l" defTabSz="4635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26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= ~800</a:t>
            </a:r>
          </a:p>
          <a:p>
            <a:pPr lvl="3" indent="-457200" algn="l" defTabSz="4635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26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= ~-</a:t>
            </a:r>
            <a:r>
              <a:rPr lang="en-US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0.15</a:t>
            </a:r>
          </a:p>
          <a:p>
            <a:pPr marL="914400" lvl="3" algn="l" defTabSz="463550"/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Not a good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fit</a:t>
            </a: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i.e. these parameters give a value on our contour plot far from the center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12954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</a:t>
            </a:r>
            <a:b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Two or more constants – Example (8/10) 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 lnSpcReduction="10000"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If we have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26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= ~360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26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= 0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This gives a better hypothesis, but still not great - not in the center of the </a:t>
            </a:r>
            <a:r>
              <a:rPr lang="en-US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contour </a:t>
            </a:r>
            <a:r>
              <a:rPr lang="en-US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plot </a:t>
            </a:r>
            <a:endParaRPr lang="en-US" sz="2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lvl="2" algn="l" defTabSz="463550"/>
            <a:endParaRPr lang="en-US" sz="1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Finally we find the minimum, which gives the best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hypothesis</a:t>
            </a:r>
          </a:p>
          <a:p>
            <a:pPr marL="0" lvl="1" algn="l" defTabSz="463550"/>
            <a:endParaRPr lang="en-US" sz="9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Doing this by eye/hand is a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pain</a:t>
            </a:r>
          </a:p>
          <a:p>
            <a:pPr marL="0" lvl="1" algn="l" defTabSz="463550"/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What we really want is an efficient algorithm fro finding the minimum for 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and θ</a:t>
            </a:r>
            <a:r>
              <a:rPr lang="en-US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28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12954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3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</a:t>
            </a:r>
            <a:b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Two or more constants – Example (9/10) 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  <a:endParaRPr lang="en-US" sz="28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12954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9625"/>
            <a:ext cx="95821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14478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Cost Function </a:t>
            </a:r>
            <a:b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Two or more constants – Example (10/10) 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  <a:endParaRPr lang="en-US" sz="28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12954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68977"/>
            <a:ext cx="10185400" cy="47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906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11430000" cy="5187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It uses all over machine learning domain for finding the minimum cost function</a:t>
            </a:r>
          </a:p>
          <a:p>
            <a:pPr marL="0" lvl="1" algn="l" defTabSz="463550"/>
            <a:endParaRPr lang="en-US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IMPORTANCE</a:t>
            </a:r>
          </a:p>
          <a:p>
            <a:pPr lvl="2" indent="-457200" algn="l" defTabSz="4635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After finding the first values of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parameters of </a:t>
            </a:r>
            <a:r>
              <a:rPr lang="el-G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then it would be difficult to find the next best value of </a:t>
            </a:r>
            <a:r>
              <a:rPr lang="el-G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which converge the minimum of cost function.</a:t>
            </a:r>
          </a:p>
          <a:p>
            <a:pPr marL="457200" lvl="2" algn="l" defTabSz="463550"/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2" indent="-342900" algn="l" defTabSz="4635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Basically, gradient descent algorithm depends on first order newton Rapson’s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291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9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906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11430000" cy="5187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more generalized gradient decent algorithm is</a:t>
            </a:r>
          </a:p>
          <a:p>
            <a:pPr marL="0" lvl="1" algn="l" defTabSz="463550"/>
            <a:endParaRPr lang="en-U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repeat until convergence {</a:t>
            </a:r>
          </a:p>
          <a:p>
            <a:pPr marL="0" lvl="1" algn="l" defTabSz="463550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										  (simultaneously updated j= 0 														    and j=1)</a:t>
            </a:r>
          </a:p>
          <a:p>
            <a:pPr marL="0" lvl="1" algn="l" defTabSz="463550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}</a:t>
            </a: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here, </a:t>
            </a:r>
            <a:r>
              <a:rPr lang="el-G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α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= learning rate</a:t>
            </a:r>
          </a:p>
          <a:p>
            <a:pPr marL="0" lvl="1" algn="l" defTabSz="463550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291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828460"/>
              </p:ext>
            </p:extLst>
          </p:nvPr>
        </p:nvGraphicFramePr>
        <p:xfrm>
          <a:off x="1295400" y="2488972"/>
          <a:ext cx="4461956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4" imgW="1701800" imgH="444500" progId="Equation.DSMT4">
                  <p:embed/>
                </p:oleObj>
              </mc:Choice>
              <mc:Fallback>
                <p:oleObj name="Equation" r:id="rId4" imgW="1701800" imgH="444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488972"/>
                        <a:ext cx="4461956" cy="1171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99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simplest function is linear function for regression</a:t>
            </a:r>
          </a:p>
          <a:p>
            <a:pPr algn="l"/>
            <a:endParaRPr lang="en-US" sz="9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Simple regression where instance </a:t>
            </a:r>
            <a:r>
              <a:rPr lang="en-US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depends on single variable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Multiple regression where instance </a:t>
            </a:r>
            <a:r>
              <a:rPr lang="en-US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depends on multiple variables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95600"/>
            <a:ext cx="473779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906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 - Example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11430000" cy="5187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Consider the previous example, where we have selected  single parameter </a:t>
            </a:r>
            <a:r>
              <a:rPr lang="el-G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then the cost function is</a:t>
            </a:r>
          </a:p>
          <a:p>
            <a:pPr marL="0" lvl="1" algn="l" defTabSz="463550"/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min J(</a:t>
            </a:r>
            <a:r>
              <a:rPr lang="el-G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0" lvl="1" algn="l" defTabSz="463550"/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derivative of any curve at specific point produces the slope of tangent at same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291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36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906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 - Example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11430000" cy="5187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Suppose our cost function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291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40230"/>
            <a:ext cx="497205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1993990"/>
            <a:ext cx="57912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906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 - Example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11430000" cy="5187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 given diagram, at point </a:t>
            </a:r>
            <a:r>
              <a:rPr lang="el-G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the slope of tangent produces the positive value because of the acute inclination</a:t>
            </a:r>
          </a:p>
          <a:p>
            <a:pPr marL="0" lvl="1" algn="l" defTabSz="463550"/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then</a:t>
            </a:r>
          </a:p>
          <a:p>
            <a:pPr marL="0" lvl="1" algn="l" defTabSz="463550"/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				positive value of </a:t>
            </a:r>
          </a:p>
          <a:p>
            <a:pPr marL="0" lvl="1" algn="l" defTabSz="463550"/>
            <a:endParaRPr lang="en-US" sz="3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now gradient descent function </a:t>
            </a:r>
            <a:endParaRPr lang="en-US" sz="3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291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95400" y="3133179"/>
                <a:ext cx="2438400" cy="980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0"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133179"/>
                <a:ext cx="2438400" cy="9808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905000" y="5274716"/>
                <a:ext cx="50490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𝒑𝒐𝒔𝒊𝒕𝒊𝒗𝒆</m:t>
                          </m:r>
                          <m:r>
                            <m:rPr>
                              <m:nor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  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274716"/>
                <a:ext cx="504901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9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906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 - Example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11182350" cy="5187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 this case the value of new </a:t>
            </a:r>
            <a:r>
              <a:rPr lang="el-G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will be smaller then the old </a:t>
            </a:r>
            <a:r>
              <a:rPr lang="el-GR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</a:p>
          <a:p>
            <a:pPr marL="0" lvl="1" algn="l" defTabSz="463550"/>
            <a:endParaRPr lang="en-U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It will move (converge) to left side and approach to </a:t>
            </a:r>
          </a:p>
          <a:p>
            <a:pPr marL="0" lvl="1" algn="l" defTabSz="463550"/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min J(</a:t>
            </a:r>
            <a:r>
              <a:rPr lang="el-GR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291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71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906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 - Example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11182350" cy="5187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Consider the second diagram</a:t>
            </a:r>
          </a:p>
          <a:p>
            <a:pPr marL="0" lvl="1" algn="l" defTabSz="463550"/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291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88909"/>
            <a:ext cx="4914900" cy="3343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2438400"/>
            <a:ext cx="59817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906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 - Example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11182350" cy="5187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Here at the point </a:t>
            </a:r>
            <a:r>
              <a:rPr lang="el-G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1, the derivative value (slope of the tangent) will be negative because of obtuse angle of tangent</a:t>
            </a: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200400" lvl="8" algn="l" defTabSz="463550"/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negative value</a:t>
            </a: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8" algn="l" defTabSz="463550"/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lvl="8" indent="-457200" algn="l" defTabSz="4635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now gradient descent 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function</a:t>
            </a:r>
          </a:p>
          <a:p>
            <a:pPr marL="0" lvl="8" algn="l" defTabSz="463550"/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291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938778"/>
              </p:ext>
            </p:extLst>
          </p:nvPr>
        </p:nvGraphicFramePr>
        <p:xfrm>
          <a:off x="5130800" y="2781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0800" y="2781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00200" y="2979738"/>
                <a:ext cx="2482346" cy="981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979738"/>
                <a:ext cx="2482346" cy="9812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64640" y="4922965"/>
                <a:ext cx="52028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𝒏𝒆𝒈𝒂𝒕𝒊𝒗𝒆</m:t>
                          </m:r>
                          <m:r>
                            <m:rPr>
                              <m:nor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  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640" y="4922965"/>
                <a:ext cx="5202899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6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906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 - Example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11182350" cy="5187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 this case the value of new </a:t>
            </a:r>
            <a:r>
              <a:rPr lang="el-GR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will be greater then the old </a:t>
            </a:r>
            <a:r>
              <a:rPr lang="el-GR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</a:p>
          <a:p>
            <a:pPr marL="0" lvl="1" algn="l" defTabSz="463550"/>
            <a:endParaRPr lang="en-U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It will move (converge) to right-side and approach to </a:t>
            </a:r>
          </a:p>
          <a:p>
            <a:pPr marL="0" lvl="1" algn="l" defTabSz="463550"/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min J(</a:t>
            </a:r>
            <a:r>
              <a:rPr lang="el-GR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291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89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906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for Linear Regression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11182350" cy="5187494"/>
          </a:xfrm>
        </p:spPr>
        <p:txBody>
          <a:bodyPr>
            <a:normAutofit fontScale="92500" lnSpcReduction="10000"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Gradient descent algorithm</a:t>
            </a:r>
          </a:p>
          <a:p>
            <a:pPr marL="0" lvl="1" algn="l" defTabSz="463550"/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repeat until convergence {</a:t>
            </a:r>
          </a:p>
          <a:p>
            <a:pPr marL="0" lvl="1" algn="l" defTabSz="463550"/>
            <a:endParaRPr lang="en-US" sz="3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									…(</a:t>
            </a:r>
            <a:r>
              <a:rPr lang="en-US" sz="3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0" lvl="1" algn="l" defTabSz="463550"/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}</a:t>
            </a:r>
          </a:p>
          <a:p>
            <a:pPr marL="0" lvl="1" algn="l" defTabSz="463550"/>
            <a:endParaRPr lang="en-US" sz="3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see copy for </a:t>
            </a:r>
            <a:r>
              <a:rPr lang="en-US" sz="32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further prove</a:t>
            </a:r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n-US" sz="3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291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842998"/>
              </p:ext>
            </p:extLst>
          </p:nvPr>
        </p:nvGraphicFramePr>
        <p:xfrm>
          <a:off x="1295400" y="2488972"/>
          <a:ext cx="4461956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4" imgW="1701800" imgH="444500" progId="Equation.DSMT4">
                  <p:embed/>
                </p:oleObj>
              </mc:Choice>
              <mc:Fallback>
                <p:oleObj name="Equation" r:id="rId4" imgW="17018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488972"/>
                        <a:ext cx="4461956" cy="1171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21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80123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28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E:\Teaching Subject\Machine Learning\Andrew Ng\Machine_learning_complete\Machine_learning_complete\01_02_Introduction_regression_analysis_and_gr_files\Image [16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68693"/>
            <a:ext cx="9982200" cy="53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20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144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Cost Function with two parameters (</a:t>
            </a:r>
            <a:r>
              <a:rPr lang="el-GR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="1" baseline="-25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, </a:t>
            </a:r>
            <a:r>
              <a:rPr lang="el-GR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="1" baseline="-25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en-US" sz="3200" baseline="-25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11582400" cy="5275762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Function of the parameters 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32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32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18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sz="1800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048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E:\Teaching Subject\Machine Learning\Andrew Ng\Machine_learning_complete\Machine_learning_complete\01_02_Introduction_regression_analysis_and_gr_files\Image [14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2964"/>
            <a:ext cx="6985000" cy="463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29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 simple Example: 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Fitting a Polynomial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There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green curve is the true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function</a:t>
            </a:r>
          </a:p>
          <a:p>
            <a:pPr algn="l"/>
            <a:endParaRPr lang="en-US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Plot of a training data set of N=10 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 defTabSz="463550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points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shown as blue circles, each 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 defTabSz="463550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comprising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 observation of the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input </a:t>
            </a:r>
          </a:p>
          <a:p>
            <a:pPr algn="l" defTabSz="463550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variable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 along with the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corresponding</a:t>
            </a:r>
          </a:p>
          <a:p>
            <a:pPr algn="l" defTabSz="463550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target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variable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l"/>
            <a:endParaRPr lang="en-US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green curve shows the function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sin(2</a:t>
            </a:r>
            <a:r>
              <a:rPr lang="el-G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π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used to generate the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912165"/>
            <a:ext cx="40005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14399"/>
            <a:ext cx="10896600" cy="522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850268"/>
            <a:ext cx="114966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4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66775"/>
            <a:ext cx="11201400" cy="540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3" y="867233"/>
            <a:ext cx="11310937" cy="53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" y="866777"/>
            <a:ext cx="11277600" cy="53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8" y="863398"/>
            <a:ext cx="11225212" cy="53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" y="850268"/>
            <a:ext cx="11144250" cy="533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835477"/>
            <a:ext cx="11187112" cy="53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" y="850268"/>
            <a:ext cx="11425949" cy="54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Algorithm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11582400" cy="4806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" y="901526"/>
            <a:ext cx="11291887" cy="53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0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 simple Example: 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Fitting a Polynomial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We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may used a </a:t>
            </a:r>
            <a:r>
              <a:rPr lang="en-US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loss function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that measures the </a:t>
            </a:r>
            <a:r>
              <a:rPr lang="en-US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squared error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 the prediction of y(x) from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590800"/>
            <a:ext cx="380168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for Linear Regression (1/4)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11064240" cy="518749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Consider the previous part of lecture</a:t>
            </a: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Gradient descent algorithm</a:t>
            </a:r>
          </a:p>
          <a:p>
            <a:pPr marL="0" lvl="1" algn="l" defTabSz="463550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repeat until convergence {</a:t>
            </a: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 }</a:t>
            </a:r>
          </a:p>
          <a:p>
            <a:pPr marL="0" lvl="1" algn="l" defTabSz="463550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0" lvl="1" algn="l" defTabSz="463550"/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3124200"/>
            <a:ext cx="44862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1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for Linear Regression (2/4)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670"/>
            <a:ext cx="11064240" cy="533962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Linear Regression Model</a:t>
            </a:r>
          </a:p>
          <a:p>
            <a:pPr marL="0" lvl="1" algn="l" defTabSz="463550"/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							Regression hy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pothesis</a:t>
            </a: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											Cost Function</a:t>
            </a: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90" y="1405890"/>
            <a:ext cx="3095625" cy="600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" y="2266088"/>
            <a:ext cx="57054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for Linear Regression (3/4)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670"/>
            <a:ext cx="11064240" cy="5339624"/>
          </a:xfrm>
        </p:spPr>
        <p:txBody>
          <a:bodyPr>
            <a:normAutofit/>
          </a:bodyPr>
          <a:lstStyle/>
          <a:p>
            <a:pPr marL="0" lvl="1" algn="l" defTabSz="463550"/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874847"/>
            <a:ext cx="10972800" cy="53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for Linear Regression (4/4)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670"/>
            <a:ext cx="11064240" cy="5339624"/>
          </a:xfrm>
        </p:spPr>
        <p:txBody>
          <a:bodyPr>
            <a:normAutofit/>
          </a:bodyPr>
          <a:lstStyle/>
          <a:p>
            <a:pPr marL="0" lvl="1" algn="l" defTabSz="463550"/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lvl="1" algn="l" defTabSz="463550"/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Updated </a:t>
            </a:r>
            <a:r>
              <a:rPr lang="el-G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sz="28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l-G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θ</a:t>
            </a:r>
            <a:r>
              <a:rPr lang="en-US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simultaneously</a:t>
            </a:r>
            <a:endParaRPr lang="en-US" sz="28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95400"/>
            <a:ext cx="841901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90088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Gradient Decent for Linear Regression - Example</a:t>
            </a:r>
            <a:endParaRPr lang="en-US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670"/>
            <a:ext cx="11064240" cy="5339624"/>
          </a:xfrm>
        </p:spPr>
        <p:txBody>
          <a:bodyPr>
            <a:normAutofit/>
          </a:bodyPr>
          <a:lstStyle/>
          <a:p>
            <a:pPr lvl="1" indent="-457200" algn="l" defTabSz="4635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See in lecture notes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7620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66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Some fits to the data: which is best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? (1/2)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22568"/>
            <a:ext cx="10515600" cy="51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8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Some fits to the data: which is best</a:t>
            </a:r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? (2/2)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Explanation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We notice that the constant (M=0) and first order (M=1) polynomials give rather poor fits to the data and consequently rather poor representations of the function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sin(2</a:t>
            </a:r>
            <a:r>
              <a:rPr lang="el-G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π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). The third order (M=3) polynomial seems to give the best fit to the function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sin(2</a:t>
            </a:r>
            <a:r>
              <a:rPr lang="el-G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π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of the examples shown in figure.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When we go to a much higher order polynomial (M=9), we obtain an excellent fit to the training data.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 fact, the polynomial passes exactly through each data point and E(w*) = 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2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0"/>
            <a:ext cx="11887200" cy="8382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Linear Regression – Example (1/7) </a:t>
            </a:r>
            <a:endParaRPr lang="en-US" sz="4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11582400" cy="526369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7C22D-35D9-43C1-B48C-CF6874E4C91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561"/>
            <a:ext cx="12192000" cy="5116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000" y="838200"/>
            <a:ext cx="11064240" cy="0"/>
          </a:xfrm>
          <a:prstGeom prst="line">
            <a:avLst/>
          </a:prstGeom>
          <a:ln w="19050">
            <a:solidFill>
              <a:srgbClr val="95B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1219200"/>
            <a:ext cx="11049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28918</TotalTime>
  <Words>1530</Words>
  <Application>Microsoft Office PowerPoint</Application>
  <PresentationFormat>Widescreen</PresentationFormat>
  <Paragraphs>444</Paragraphs>
  <Slides>64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Cambria Math</vt:lpstr>
      <vt:lpstr>Times New Roman</vt:lpstr>
      <vt:lpstr>Office Theme</vt:lpstr>
      <vt:lpstr>Equation</vt:lpstr>
      <vt:lpstr>PowerPoint Presentation</vt:lpstr>
      <vt:lpstr>Learning Algorithm(Function) </vt:lpstr>
      <vt:lpstr>Hierarches of Regression</vt:lpstr>
      <vt:lpstr>Linear Regression</vt:lpstr>
      <vt:lpstr>A simple Example: Fitting a Polynomial</vt:lpstr>
      <vt:lpstr>A simple Example: Fitting a Polynomial</vt:lpstr>
      <vt:lpstr>Some fits to the data: which is best? (1/2)</vt:lpstr>
      <vt:lpstr>Some fits to the data: which is best? (2/2)</vt:lpstr>
      <vt:lpstr>Linear Regression – Example (1/7) </vt:lpstr>
      <vt:lpstr>Linear Regression – Example (2/7)  </vt:lpstr>
      <vt:lpstr>Linear Regression – Example (3/7)  </vt:lpstr>
      <vt:lpstr>Linear Regression – Example (4/7) </vt:lpstr>
      <vt:lpstr>Linear Regression – Example (5/7) </vt:lpstr>
      <vt:lpstr>Linear Regression – Example (6/7) </vt:lpstr>
      <vt:lpstr>Linear Regression – Example (7/7) </vt:lpstr>
      <vt:lpstr>Linear Regression – Cost Function (1/7) </vt:lpstr>
      <vt:lpstr>Linear Regression – Cost Function (2/7) </vt:lpstr>
      <vt:lpstr>Linear Regression – Cost Function (3/7) </vt:lpstr>
      <vt:lpstr>Linear Regression – Cost Function (4/7) </vt:lpstr>
      <vt:lpstr>Linear Regression – Cost Function (5/7) </vt:lpstr>
      <vt:lpstr>Linear Regression – Cost Function (6/7) </vt:lpstr>
      <vt:lpstr>Linear Regression – Cost Function (7/7)</vt:lpstr>
      <vt:lpstr>Linear Regression – Cost Function Summary</vt:lpstr>
      <vt:lpstr>Linear Regression – Cost Function Example (1/4) </vt:lpstr>
      <vt:lpstr>Linear Regression – Cost Function Example (2/4) </vt:lpstr>
      <vt:lpstr>Linear Regression – Cost Function Example (3/4) </vt:lpstr>
      <vt:lpstr>Linear Regression – Cost Function Example (4/4) </vt:lpstr>
      <vt:lpstr>Linear Regression – Cost Function  Two or more constants  (1/10)</vt:lpstr>
      <vt:lpstr>Linear Regression – Cost Function  Two or more constants - Example (2/10)</vt:lpstr>
      <vt:lpstr>Linear Regression – Cost Function  Two or more constants – Example (3/10) </vt:lpstr>
      <vt:lpstr>Linear Regression – Cost Function  Two or more constants - Example (4/10)</vt:lpstr>
      <vt:lpstr>Linear Regression – Cost Function  Two or more constants - Example (5/10)</vt:lpstr>
      <vt:lpstr>Linear Regression – Cost Function  Two or more constants - Example (6/10)</vt:lpstr>
      <vt:lpstr>Linear Regression – Cost Function  Two or more constants – Example (7/10) </vt:lpstr>
      <vt:lpstr>Linear Regression – Cost Function  Two or more constants – Example (8/10) </vt:lpstr>
      <vt:lpstr>Linear Regression – Cost Function  Two or more constants – Example (9/10) </vt:lpstr>
      <vt:lpstr>Linear Regression – Cost Function  Two or more constants – Example (10/10) </vt:lpstr>
      <vt:lpstr>Gradient Decent Algorithm</vt:lpstr>
      <vt:lpstr>Gradient Decent Algorithm</vt:lpstr>
      <vt:lpstr>Gradient Decent Algorithm - Example</vt:lpstr>
      <vt:lpstr>Gradient Decent Algorithm - Example</vt:lpstr>
      <vt:lpstr>Gradient Decent Algorithm - Example</vt:lpstr>
      <vt:lpstr>Gradient Decent Algorithm - Example</vt:lpstr>
      <vt:lpstr>Gradient Decent Algorithm - Example</vt:lpstr>
      <vt:lpstr>Gradient Decent Algorithm - Example</vt:lpstr>
      <vt:lpstr>Gradient Decent Algorithm - Example</vt:lpstr>
      <vt:lpstr>Gradient Decent for Linear Regression</vt:lpstr>
      <vt:lpstr>Gradient Decent Algorithm</vt:lpstr>
      <vt:lpstr>Cost Function with two parameters (θ0 , θ1) </vt:lpstr>
      <vt:lpstr>Gradient Decent Algorithm</vt:lpstr>
      <vt:lpstr>Gradient Decent Algorithm</vt:lpstr>
      <vt:lpstr>Gradient Decent Algorithm</vt:lpstr>
      <vt:lpstr>Gradient Decent Algorithm</vt:lpstr>
      <vt:lpstr>Gradient Decent Algorithm</vt:lpstr>
      <vt:lpstr>Gradient Decent Algorithm</vt:lpstr>
      <vt:lpstr>Gradient Decent Algorithm</vt:lpstr>
      <vt:lpstr>Gradient Decent Algorithm</vt:lpstr>
      <vt:lpstr>Gradient Decent Algorithm</vt:lpstr>
      <vt:lpstr>Gradient Decent Algorithm</vt:lpstr>
      <vt:lpstr>Gradient Decent for Linear Regression (1/4)</vt:lpstr>
      <vt:lpstr>Gradient Decent for Linear Regression (2/4)</vt:lpstr>
      <vt:lpstr>Gradient Decent for Linear Regression (3/4)</vt:lpstr>
      <vt:lpstr>Gradient Decent for Linear Regression (4/4)</vt:lpstr>
      <vt:lpstr>Gradient Decent for Linear Regression - Example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affanalim</dc:creator>
  <cp:lastModifiedBy>Windows User</cp:lastModifiedBy>
  <cp:revision>687</cp:revision>
  <cp:lastPrinted>2018-09-07T10:13:35Z</cp:lastPrinted>
  <dcterms:created xsi:type="dcterms:W3CDTF">2011-11-18T23:17:36Z</dcterms:created>
  <dcterms:modified xsi:type="dcterms:W3CDTF">2019-09-08T16:53:14Z</dcterms:modified>
</cp:coreProperties>
</file>